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74" r:id="rId2"/>
    <p:sldId id="257" r:id="rId3"/>
    <p:sldId id="258" r:id="rId4"/>
    <p:sldId id="259" r:id="rId5"/>
    <p:sldId id="260" r:id="rId6"/>
    <p:sldId id="261" r:id="rId7"/>
    <p:sldId id="262" r:id="rId8"/>
    <p:sldId id="263" r:id="rId9"/>
    <p:sldId id="264" r:id="rId10"/>
    <p:sldId id="265" r:id="rId11"/>
    <p:sldId id="266" r:id="rId12"/>
    <p:sldId id="273" r:id="rId13"/>
    <p:sldId id="267" r:id="rId14"/>
    <p:sldId id="268" r:id="rId15"/>
    <p:sldId id="269"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40" autoAdjust="0"/>
    <p:restoredTop sz="72760" autoAdjust="0"/>
  </p:normalViewPr>
  <p:slideViewPr>
    <p:cSldViewPr snapToGrid="0">
      <p:cViewPr>
        <p:scale>
          <a:sx n="66" d="100"/>
          <a:sy n="66" d="100"/>
        </p:scale>
        <p:origin x="-894" y="19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353D3-7385-4392-8800-9C2573A48422}" type="datetimeFigureOut">
              <a:rPr lang="en-US" smtClean="0"/>
              <a:pPr/>
              <a:t>2/13/2018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C98251-B21B-46E2-ADF9-74283CED5836}" type="slidenum">
              <a:rPr lang="en-US" smtClean="0"/>
              <a:pPr/>
              <a:t>‹#›</a:t>
            </a:fld>
            <a:endParaRPr lang="en-US"/>
          </a:p>
        </p:txBody>
      </p:sp>
    </p:spTree>
    <p:extLst>
      <p:ext uri="{BB962C8B-B14F-4D97-AF65-F5344CB8AC3E}">
        <p14:creationId xmlns:p14="http://schemas.microsoft.com/office/powerpoint/2010/main" xmlns="" val="4025318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a:t>
            </a:r>
            <a:r>
              <a:rPr lang="en-US" baseline="0" dirty="0" smtClean="0"/>
              <a:t> </a:t>
            </a:r>
            <a:r>
              <a:rPr lang="en-US" dirty="0" smtClean="0"/>
              <a:t>audience will be</a:t>
            </a:r>
            <a:r>
              <a:rPr lang="en-US" baseline="0" dirty="0" smtClean="0"/>
              <a:t> students enrolling in criminal detective classes .I anticipate to have 20-30 students and the training will take place in a well lit room with chairs, tables and a white board.</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2</a:t>
            </a:fld>
            <a:endParaRPr lang="en-US" dirty="0"/>
          </a:p>
        </p:txBody>
      </p:sp>
    </p:spTree>
    <p:extLst>
      <p:ext uri="{BB962C8B-B14F-4D97-AF65-F5344CB8AC3E}">
        <p14:creationId xmlns:p14="http://schemas.microsoft.com/office/powerpoint/2010/main" xmlns="" val="2986187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end of the</a:t>
            </a:r>
            <a:r>
              <a:rPr lang="en-US" baseline="0" dirty="0" smtClean="0"/>
              <a:t> presentation, the leaner should be able to meet all the objectives listed.</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3</a:t>
            </a:fld>
            <a:endParaRPr lang="en-US" dirty="0"/>
          </a:p>
        </p:txBody>
      </p:sp>
    </p:spTree>
    <p:extLst>
      <p:ext uri="{BB962C8B-B14F-4D97-AF65-F5344CB8AC3E}">
        <p14:creationId xmlns:p14="http://schemas.microsoft.com/office/powerpoint/2010/main" xmlns="" val="111182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 will use</a:t>
            </a:r>
            <a:r>
              <a:rPr lang="en-US" baseline="0" dirty="0" smtClean="0"/>
              <a:t> lecture and demonstration methods in the entire training.</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4</a:t>
            </a:fld>
            <a:endParaRPr lang="en-US" dirty="0"/>
          </a:p>
        </p:txBody>
      </p:sp>
    </p:spTree>
    <p:extLst>
      <p:ext uri="{BB962C8B-B14F-4D97-AF65-F5344CB8AC3E}">
        <p14:creationId xmlns:p14="http://schemas.microsoft.com/office/powerpoint/2010/main" xmlns="" val="3018601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primary</a:t>
            </a:r>
            <a:r>
              <a:rPr lang="en-US" baseline="0" dirty="0" smtClean="0"/>
              <a:t> training materials for use will be ; pens, papers, pencils, computers, PowerPoint slides, flip charts, felt pens and a project.</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Make attempt</a:t>
            </a:r>
            <a:r>
              <a:rPr lang="en-US" baseline="0" dirty="0" smtClean="0">
                <a:latin typeface="Times New Roman" panose="02020603050405020304" pitchFamily="18" charset="0"/>
                <a:cs typeface="Times New Roman" panose="02020603050405020304" pitchFamily="18" charset="0"/>
              </a:rPr>
              <a:t> to address the introduction question to your level best.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6C98251-B21B-46E2-ADF9-74283CED5836}" type="slidenum">
              <a:rPr lang="en-US" smtClean="0"/>
              <a:pPr/>
              <a:t>8</a:t>
            </a:fld>
            <a:endParaRPr lang="en-US"/>
          </a:p>
        </p:txBody>
      </p:sp>
    </p:spTree>
    <p:extLst>
      <p:ext uri="{BB962C8B-B14F-4D97-AF65-F5344CB8AC3E}">
        <p14:creationId xmlns:p14="http://schemas.microsoft.com/office/powerpoint/2010/main" xmlns="" val="289243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Gathering</a:t>
            </a:r>
            <a:r>
              <a:rPr lang="en-US" baseline="0" dirty="0" smtClean="0"/>
              <a:t> evidence and facts enable the criminal detective to identify relevant source of information, document material facts and evidences concerning the case, and acquire enough facts to testify in the during proceedings.</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9</a:t>
            </a:fld>
            <a:endParaRPr lang="en-US"/>
          </a:p>
        </p:txBody>
      </p:sp>
    </p:spTree>
    <p:extLst>
      <p:ext uri="{BB962C8B-B14F-4D97-AF65-F5344CB8AC3E}">
        <p14:creationId xmlns:p14="http://schemas.microsoft.com/office/powerpoint/2010/main" xmlns="" val="69758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Human</a:t>
            </a:r>
            <a:r>
              <a:rPr lang="en-US" baseline="0" dirty="0" smtClean="0"/>
              <a:t> evidence includes medical records, policies, training records, employment records, and briefings.</a:t>
            </a:r>
          </a:p>
          <a:p>
            <a:pPr marL="171450" indent="-171450">
              <a:buFont typeface="Arial" panose="020B0604020202020204" pitchFamily="34" charset="0"/>
              <a:buChar char="•"/>
            </a:pPr>
            <a:r>
              <a:rPr lang="en-US" baseline="0" dirty="0" smtClean="0"/>
              <a:t>Material evidence includes damaged parts, inspection records,  repairs, equipment performance tests among others.</a:t>
            </a:r>
          </a:p>
          <a:p>
            <a:pPr marL="171450" indent="-171450">
              <a:buFont typeface="Arial" panose="020B0604020202020204" pitchFamily="34" charset="0"/>
              <a:buChar char="•"/>
            </a:pPr>
            <a:r>
              <a:rPr lang="en-US" baseline="0" dirty="0" smtClean="0"/>
              <a:t>Environmental evidence includes things like weather reports, weather damage analysis, meteorological analysis, altitude and terrain analysis.</a:t>
            </a:r>
          </a:p>
          <a:p>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10</a:t>
            </a:fld>
            <a:endParaRPr lang="en-US"/>
          </a:p>
        </p:txBody>
      </p:sp>
    </p:spTree>
    <p:extLst>
      <p:ext uri="{BB962C8B-B14F-4D97-AF65-F5344CB8AC3E}">
        <p14:creationId xmlns:p14="http://schemas.microsoft.com/office/powerpoint/2010/main" xmlns="" val="1961221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Gathering</a:t>
            </a:r>
            <a:r>
              <a:rPr lang="en-US" baseline="0" dirty="0" smtClean="0"/>
              <a:t> of evidence and facts in criminal cases is significant because it offers  relevant support to the case findings and helps in determining cause of crime.</a:t>
            </a:r>
          </a:p>
          <a:p>
            <a:pPr marL="171450" indent="-171450">
              <a:buFont typeface="Arial" panose="020B0604020202020204" pitchFamily="34" charset="0"/>
              <a:buChar char="•"/>
            </a:pPr>
            <a:r>
              <a:rPr lang="en-US" baseline="0" dirty="0" smtClean="0"/>
              <a:t>It also help in establishing order of events.</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11</a:t>
            </a:fld>
            <a:endParaRPr lang="en-US"/>
          </a:p>
        </p:txBody>
      </p:sp>
    </p:spTree>
    <p:extLst>
      <p:ext uri="{BB962C8B-B14F-4D97-AF65-F5344CB8AC3E}">
        <p14:creationId xmlns:p14="http://schemas.microsoft.com/office/powerpoint/2010/main" xmlns="" val="1188131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Establish contact at the scene by exchanging information and processing requests.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Conduct preliminary survey to determine</a:t>
            </a:r>
            <a:r>
              <a:rPr lang="en-US" sz="1200" kern="1200" baseline="0" dirty="0" smtClean="0">
                <a:solidFill>
                  <a:schemeClr val="tx1"/>
                </a:solidFill>
                <a:effectLst/>
                <a:latin typeface="+mn-lt"/>
                <a:ea typeface="+mn-ea"/>
                <a:cs typeface="+mn-cs"/>
              </a:rPr>
              <a:t> evidences in the surrounding and status conditions of the evidence and record </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Scene search for evidence to trace any information that can be used to associate</a:t>
            </a:r>
            <a:r>
              <a:rPr lang="en-US" sz="1200" kern="1200" baseline="0" dirty="0" smtClean="0">
                <a:solidFill>
                  <a:schemeClr val="tx1"/>
                </a:solidFill>
                <a:effectLst/>
                <a:latin typeface="+mn-lt"/>
                <a:ea typeface="+mn-ea"/>
                <a:cs typeface="+mn-cs"/>
              </a:rPr>
              <a:t> suspect to the crime scene</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Crime scene photography.</a:t>
            </a:r>
            <a:r>
              <a:rPr lang="en-US" sz="1200" kern="1200" baseline="0" dirty="0" smtClean="0">
                <a:solidFill>
                  <a:schemeClr val="tx1"/>
                </a:solidFill>
                <a:effectLst/>
                <a:latin typeface="+mn-lt"/>
                <a:ea typeface="+mn-ea"/>
                <a:cs typeface="+mn-cs"/>
              </a:rPr>
              <a:t> Take a photo for the area and relevant items so that they can be directed to other parts of the whole scene</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Case files or notes.</a:t>
            </a:r>
            <a:r>
              <a:rPr lang="en-US" sz="1200" kern="1200" baseline="0" dirty="0" smtClean="0">
                <a:solidFill>
                  <a:schemeClr val="tx1"/>
                </a:solidFill>
                <a:effectLst/>
                <a:latin typeface="+mn-lt"/>
                <a:ea typeface="+mn-ea"/>
                <a:cs typeface="+mn-cs"/>
              </a:rPr>
              <a:t> Make notes for each scene, video, requests for services and follow-up activities</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Diagram and sketches to show location</a:t>
            </a:r>
            <a:r>
              <a:rPr lang="en-US" sz="1200" kern="1200" baseline="0" dirty="0" smtClean="0">
                <a:solidFill>
                  <a:schemeClr val="tx1"/>
                </a:solidFill>
                <a:effectLst/>
                <a:latin typeface="+mn-lt"/>
                <a:ea typeface="+mn-ea"/>
                <a:cs typeface="+mn-cs"/>
              </a:rPr>
              <a:t> of the evidence materials covered from the scene</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Evidence gathering.</a:t>
            </a:r>
            <a:r>
              <a:rPr lang="en-US" sz="1200" kern="1200" baseline="0" dirty="0" smtClean="0">
                <a:solidFill>
                  <a:schemeClr val="tx1"/>
                </a:solidFill>
                <a:effectLst/>
                <a:latin typeface="+mn-lt"/>
                <a:ea typeface="+mn-ea"/>
                <a:cs typeface="+mn-cs"/>
              </a:rPr>
              <a:t> This should be conducted in a systemic and careful manner</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Informational analysis by</a:t>
            </a:r>
            <a:r>
              <a:rPr lang="en-US" sz="1200" kern="1200" baseline="0" dirty="0" smtClean="0">
                <a:solidFill>
                  <a:schemeClr val="tx1"/>
                </a:solidFill>
                <a:effectLst/>
                <a:latin typeface="+mn-lt"/>
                <a:ea typeface="+mn-ea"/>
                <a:cs typeface="+mn-cs"/>
              </a:rPr>
              <a:t> making evidences directly</a:t>
            </a:r>
            <a:r>
              <a:rPr lang="en-US"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Reporting. Provide</a:t>
            </a:r>
            <a:r>
              <a:rPr lang="en-US" sz="1200" kern="1200" baseline="0" dirty="0" smtClean="0">
                <a:solidFill>
                  <a:schemeClr val="tx1"/>
                </a:solidFill>
                <a:effectLst/>
                <a:latin typeface="+mn-lt"/>
                <a:ea typeface="+mn-ea"/>
                <a:cs typeface="+mn-cs"/>
              </a:rPr>
              <a:t> your crime scene activities and the processing facts.</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12</a:t>
            </a:fld>
            <a:endParaRPr lang="en-US"/>
          </a:p>
        </p:txBody>
      </p:sp>
    </p:spTree>
    <p:extLst>
      <p:ext uri="{BB962C8B-B14F-4D97-AF65-F5344CB8AC3E}">
        <p14:creationId xmlns:p14="http://schemas.microsoft.com/office/powerpoint/2010/main" xmlns="" val="967339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Graphics are essential in crime</a:t>
            </a:r>
            <a:r>
              <a:rPr lang="en-US" baseline="0" dirty="0" smtClean="0"/>
              <a:t> detection. They facilitate understanding of the conditions present during the time of crime as well as proposing causes of the crime.</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13</a:t>
            </a:fld>
            <a:endParaRPr lang="en-US"/>
          </a:p>
        </p:txBody>
      </p:sp>
    </p:spTree>
    <p:extLst>
      <p:ext uri="{BB962C8B-B14F-4D97-AF65-F5344CB8AC3E}">
        <p14:creationId xmlns:p14="http://schemas.microsoft.com/office/powerpoint/2010/main" xmlns="" val="2099563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Institutional documents will</a:t>
            </a:r>
            <a:r>
              <a:rPr lang="en-US" baseline="0" dirty="0" smtClean="0"/>
              <a:t> enable the crime detectives to excavate what an employee was responsible for and what he did during the time of crime.</a:t>
            </a:r>
          </a:p>
          <a:p>
            <a:pPr marL="171450" indent="-171450">
              <a:buFont typeface="Arial" panose="020B0604020202020204" pitchFamily="34" charset="0"/>
              <a:buChar char="•"/>
            </a:pPr>
            <a:r>
              <a:rPr lang="en-US" baseline="0" dirty="0" smtClean="0"/>
              <a:t>It helps to </a:t>
            </a:r>
            <a:r>
              <a:rPr lang="en-US" dirty="0" smtClean="0"/>
              <a:t>determine what is right and wrong as per the organization policies.</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14</a:t>
            </a:fld>
            <a:endParaRPr lang="en-US"/>
          </a:p>
        </p:txBody>
      </p:sp>
    </p:spTree>
    <p:extLst>
      <p:ext uri="{BB962C8B-B14F-4D97-AF65-F5344CB8AC3E}">
        <p14:creationId xmlns:p14="http://schemas.microsoft.com/office/powerpoint/2010/main" xmlns="" val="2056845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Interviews</a:t>
            </a:r>
            <a:r>
              <a:rPr lang="en-US" baseline="0" dirty="0" smtClean="0"/>
              <a:t> are necessary for collecting firsthand information concerning the crime in question. </a:t>
            </a:r>
          </a:p>
          <a:p>
            <a:pPr marL="171450" indent="-171450">
              <a:buFont typeface="Arial" panose="020B0604020202020204" pitchFamily="34" charset="0"/>
              <a:buChar char="•"/>
            </a:pPr>
            <a:r>
              <a:rPr lang="en-US" baseline="0" dirty="0" smtClean="0"/>
              <a:t>Detectives should formulate both technical and general questions to check on respondent’s reaction.</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15</a:t>
            </a:fld>
            <a:endParaRPr lang="en-US"/>
          </a:p>
        </p:txBody>
      </p:sp>
    </p:spTree>
    <p:extLst>
      <p:ext uri="{BB962C8B-B14F-4D97-AF65-F5344CB8AC3E}">
        <p14:creationId xmlns:p14="http://schemas.microsoft.com/office/powerpoint/2010/main" xmlns="" val="303444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Determine</a:t>
            </a:r>
            <a:r>
              <a:rPr lang="en-US" baseline="0" dirty="0" smtClean="0"/>
              <a:t> the conditions necessary for preserving acquired information. </a:t>
            </a:r>
          </a:p>
          <a:p>
            <a:pPr marL="171450" indent="-171450">
              <a:buFont typeface="Arial" panose="020B0604020202020204" pitchFamily="34" charset="0"/>
              <a:buChar char="•"/>
            </a:pPr>
            <a:r>
              <a:rPr lang="en-US" baseline="0" dirty="0" smtClean="0"/>
              <a:t>Detective findings are utilized in making judgment during proceedings and enforcing laws as well.</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16</a:t>
            </a:fld>
            <a:endParaRPr lang="en-US"/>
          </a:p>
        </p:txBody>
      </p:sp>
    </p:spTree>
    <p:extLst>
      <p:ext uri="{BB962C8B-B14F-4D97-AF65-F5344CB8AC3E}">
        <p14:creationId xmlns:p14="http://schemas.microsoft.com/office/powerpoint/2010/main" xmlns="" val="2377376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Refocus</a:t>
            </a:r>
            <a:r>
              <a:rPr lang="en-US" baseline="0" dirty="0" smtClean="0"/>
              <a:t> on all factors analyzed in the training presentation and determine what you have learnt. </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17</a:t>
            </a:fld>
            <a:endParaRPr lang="en-US"/>
          </a:p>
        </p:txBody>
      </p:sp>
    </p:spTree>
    <p:extLst>
      <p:ext uri="{BB962C8B-B14F-4D97-AF65-F5344CB8AC3E}">
        <p14:creationId xmlns:p14="http://schemas.microsoft.com/office/powerpoint/2010/main" xmlns="" val="788995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Attempt</a:t>
            </a:r>
            <a:r>
              <a:rPr lang="en-US" baseline="0" dirty="0" smtClean="0"/>
              <a:t> all the questions </a:t>
            </a:r>
            <a:r>
              <a:rPr lang="en-US" baseline="0" dirty="0" smtClean="0"/>
              <a:t>presented </a:t>
            </a:r>
            <a:r>
              <a:rPr lang="en-US" baseline="0" dirty="0" smtClean="0"/>
              <a:t>in the trainee evaluation test.</a:t>
            </a:r>
          </a:p>
          <a:p>
            <a:pPr marL="171450" indent="-171450">
              <a:buFont typeface="Arial" panose="020B0604020202020204" pitchFamily="34" charset="0"/>
              <a:buChar char="•"/>
            </a:pPr>
            <a:r>
              <a:rPr lang="en-US" baseline="0" dirty="0" smtClean="0"/>
              <a:t>Access the qualities of the trainer by filling trainer evaluation feedback form.</a:t>
            </a:r>
            <a:endParaRPr lang="en-US" dirty="0"/>
          </a:p>
        </p:txBody>
      </p:sp>
      <p:sp>
        <p:nvSpPr>
          <p:cNvPr id="4" name="Slide Number Placeholder 3"/>
          <p:cNvSpPr>
            <a:spLocks noGrp="1"/>
          </p:cNvSpPr>
          <p:nvPr>
            <p:ph type="sldNum" sz="quarter" idx="10"/>
          </p:nvPr>
        </p:nvSpPr>
        <p:spPr/>
        <p:txBody>
          <a:bodyPr/>
          <a:lstStyle/>
          <a:p>
            <a:fld id="{E6C98251-B21B-46E2-ADF9-74283CED5836}" type="slidenum">
              <a:rPr lang="en-US" smtClean="0"/>
              <a:pPr/>
              <a:t>18</a:t>
            </a:fld>
            <a:endParaRPr lang="en-US"/>
          </a:p>
        </p:txBody>
      </p:sp>
    </p:spTree>
    <p:extLst>
      <p:ext uri="{BB962C8B-B14F-4D97-AF65-F5344CB8AC3E}">
        <p14:creationId xmlns:p14="http://schemas.microsoft.com/office/powerpoint/2010/main" xmlns="" val="3271727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426238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341193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851095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6D620BC-912F-4E42-BD5F-A9D911AB2CBE}" type="datetimeFigureOut">
              <a:rPr lang="en-US" smtClean="0"/>
              <a:pPr/>
              <a:t>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307688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6D620BC-912F-4E42-BD5F-A9D911AB2CBE}" type="datetimeFigureOut">
              <a:rPr lang="en-US" smtClean="0"/>
              <a:pPr/>
              <a:t>2/13/2018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2599505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2811750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358084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1448306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D620BC-912F-4E42-BD5F-A9D911AB2CBE}" type="datetimeFigureOut">
              <a:rPr lang="en-US" smtClean="0"/>
              <a:pPr/>
              <a:t>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496511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D620BC-912F-4E42-BD5F-A9D911AB2CBE}" type="datetimeFigureOut">
              <a:rPr lang="en-US" smtClean="0"/>
              <a:pPr/>
              <a:t>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1141513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2773709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2474323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110714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1656597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3527104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1367159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D620BC-912F-4E42-BD5F-A9D911AB2CBE}" type="datetimeFigureOut">
              <a:rPr lang="en-US" smtClean="0"/>
              <a:pPr/>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3948983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6D620BC-912F-4E42-BD5F-A9D911AB2CBE}" type="datetimeFigureOut">
              <a:rPr lang="en-US" smtClean="0"/>
              <a:pPr/>
              <a:t>2/13/2018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69B55CF-00DD-406D-A033-34250EEA7918}" type="slidenum">
              <a:rPr lang="en-US" smtClean="0"/>
              <a:pPr/>
              <a:t>‹#›</a:t>
            </a:fld>
            <a:endParaRPr lang="en-US"/>
          </a:p>
        </p:txBody>
      </p:sp>
    </p:spTree>
    <p:extLst>
      <p:ext uri="{BB962C8B-B14F-4D97-AF65-F5344CB8AC3E}">
        <p14:creationId xmlns:p14="http://schemas.microsoft.com/office/powerpoint/2010/main" xmlns="" val="3227232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9126" y="798285"/>
            <a:ext cx="8825658" cy="2046515"/>
          </a:xfrm>
        </p:spPr>
        <p:txBody>
          <a:bodyPr/>
          <a:lstStyle/>
          <a:p>
            <a:pPr algn="ctr"/>
            <a:r>
              <a:rPr lang="en-US" sz="2800" dirty="0" smtClean="0">
                <a:latin typeface="Times New Roman" pitchFamily="18" charset="0"/>
                <a:cs typeface="Times New Roman" pitchFamily="18" charset="0"/>
              </a:rPr>
              <a:t>Course Title: Annual Training.</a:t>
            </a:r>
            <a:br>
              <a:rPr lang="en-US" sz="2800" dirty="0" smtClean="0">
                <a:latin typeface="Times New Roman" pitchFamily="18" charset="0"/>
                <a:cs typeface="Times New Roman" pitchFamily="18" charset="0"/>
              </a:rPr>
            </a:br>
            <a:endParaRPr lang="en-US" dirty="0"/>
          </a:p>
        </p:txBody>
      </p:sp>
      <p:sp>
        <p:nvSpPr>
          <p:cNvPr id="3" name="Subtitle 2"/>
          <p:cNvSpPr>
            <a:spLocks noGrp="1"/>
          </p:cNvSpPr>
          <p:nvPr>
            <p:ph type="subTitle" idx="1"/>
          </p:nvPr>
        </p:nvSpPr>
        <p:spPr>
          <a:xfrm>
            <a:off x="1430726" y="2888343"/>
            <a:ext cx="8825658" cy="1255486"/>
          </a:xfrm>
        </p:spPr>
        <p:txBody>
          <a:bodyPr/>
          <a:lstStyle/>
          <a:p>
            <a:pPr algn="ctr"/>
            <a:r>
              <a:rPr lang="en-US" dirty="0" smtClean="0">
                <a:latin typeface="Times New Roman" pitchFamily="18" charset="0"/>
                <a:cs typeface="Times New Roman" pitchFamily="18" charset="0"/>
              </a:rPr>
              <a:t>Lesson Title: How to gather evidence and facts for criminal cases.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19" y="731520"/>
            <a:ext cx="10690915" cy="5006340"/>
          </a:xfrm>
        </p:spPr>
        <p:txBody>
          <a:bodyPr/>
          <a:lstStyle/>
          <a:p>
            <a:r>
              <a:rPr lang="en-US" sz="3200" dirty="0" smtClean="0">
                <a:latin typeface="Times New Roman" panose="02020603050405020304" pitchFamily="18" charset="0"/>
                <a:cs typeface="Times New Roman" panose="02020603050405020304" pitchFamily="18" charset="0"/>
              </a:rPr>
              <a:t>Target Populations: Criminal Detectives.</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Number of students: 20 – 30.</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Space Requirements: </a:t>
            </a:r>
            <a:r>
              <a:rPr lang="en-US" sz="3200" dirty="0">
                <a:latin typeface="Times New Roman" panose="02020603050405020304" pitchFamily="18" charset="0"/>
                <a:cs typeface="Times New Roman" panose="02020603050405020304" pitchFamily="18" charset="0"/>
              </a:rPr>
              <a:t>Training room with chairs, tables, white boards and good source of power.</a:t>
            </a:r>
          </a:p>
        </p:txBody>
      </p:sp>
    </p:spTree>
    <p:extLst>
      <p:ext uri="{BB962C8B-B14F-4D97-AF65-F5344CB8AC3E}">
        <p14:creationId xmlns:p14="http://schemas.microsoft.com/office/powerpoint/2010/main" xmlns="" val="269453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Learning objectives. </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1103312" y="1390390"/>
            <a:ext cx="8946541" cy="4858010"/>
          </a:xfrm>
        </p:spPr>
        <p:txBody>
          <a:bodyPr>
            <a:normAutofit/>
          </a:bodyPr>
          <a:lstStyle/>
          <a:p>
            <a:pPr marL="0" indent="0">
              <a:buNone/>
            </a:pPr>
            <a:r>
              <a:rPr lang="en-US" sz="1800" dirty="0" smtClean="0">
                <a:latin typeface="Times New Roman" panose="02020603050405020304" pitchFamily="18" charset="0"/>
                <a:cs typeface="Times New Roman" panose="02020603050405020304" pitchFamily="18" charset="0"/>
              </a:rPr>
              <a:t>By the end of the presentation, participants should be able to:</a:t>
            </a:r>
          </a:p>
          <a:p>
            <a:pPr lvl="0"/>
            <a:r>
              <a:rPr lang="en-US" sz="1800" dirty="0">
                <a:latin typeface="Times New Roman" panose="02020603050405020304" pitchFamily="18" charset="0"/>
                <a:cs typeface="Times New Roman" panose="02020603050405020304" pitchFamily="18" charset="0"/>
              </a:rPr>
              <a:t>Describe the rationale for collecting evidence.</a:t>
            </a:r>
          </a:p>
          <a:p>
            <a:pPr lvl="0"/>
            <a:r>
              <a:rPr lang="en-US" sz="1800" dirty="0">
                <a:latin typeface="Times New Roman" panose="02020603050405020304" pitchFamily="18" charset="0"/>
                <a:cs typeface="Times New Roman" panose="02020603050405020304" pitchFamily="18" charset="0"/>
              </a:rPr>
              <a:t>State and explain the three types of evidences.</a:t>
            </a:r>
          </a:p>
          <a:p>
            <a:pPr lvl="0"/>
            <a:r>
              <a:rPr lang="en-US" sz="1800" dirty="0">
                <a:latin typeface="Times New Roman" panose="02020603050405020304" pitchFamily="18" charset="0"/>
                <a:cs typeface="Times New Roman" panose="02020603050405020304" pitchFamily="18" charset="0"/>
              </a:rPr>
              <a:t>Describe the significance of gathering evidence and facts in crime investigations.</a:t>
            </a:r>
          </a:p>
          <a:p>
            <a:pPr lvl="0"/>
            <a:r>
              <a:rPr lang="en-US" sz="1800" dirty="0">
                <a:latin typeface="Times New Roman" panose="02020603050405020304" pitchFamily="18" charset="0"/>
                <a:cs typeface="Times New Roman" panose="02020603050405020304" pitchFamily="18" charset="0"/>
              </a:rPr>
              <a:t>Correctly gather facts of a crime incidence using photos, maps, videos, drawings and diagrams.</a:t>
            </a:r>
          </a:p>
          <a:p>
            <a:pPr lvl="0"/>
            <a:r>
              <a:rPr lang="en-US" sz="1800" dirty="0">
                <a:latin typeface="Times New Roman" panose="02020603050405020304" pitchFamily="18" charset="0"/>
                <a:cs typeface="Times New Roman" panose="02020603050405020304" pitchFamily="18" charset="0"/>
              </a:rPr>
              <a:t>Outline and collect institutional documents concerning a crime incident. </a:t>
            </a:r>
          </a:p>
          <a:p>
            <a:pPr lvl="0"/>
            <a:r>
              <a:rPr lang="en-US" sz="1800" dirty="0">
                <a:latin typeface="Times New Roman" panose="02020603050405020304" pitchFamily="18" charset="0"/>
                <a:cs typeface="Times New Roman" panose="02020603050405020304" pitchFamily="18" charset="0"/>
              </a:rPr>
              <a:t>Effectively cross examine a witness and argue law and fact.</a:t>
            </a:r>
          </a:p>
          <a:p>
            <a:pPr marL="0" indent="0">
              <a:buNone/>
            </a:pPr>
            <a:endParaRPr lang="en-US" sz="1800" dirty="0" smtClean="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10996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202198"/>
            <a:ext cx="9404723" cy="1400530"/>
          </a:xfrm>
        </p:spPr>
        <p:txBody>
          <a:bodyPr/>
          <a:lstStyle/>
          <a:p>
            <a:pPr algn="ctr"/>
            <a:r>
              <a:rPr lang="en-US" sz="2400" b="1" dirty="0">
                <a:latin typeface="Times New Roman" panose="02020603050405020304" pitchFamily="18" charset="0"/>
                <a:cs typeface="Times New Roman" panose="02020603050405020304" pitchFamily="18" charset="0"/>
              </a:rPr>
              <a:t>Evaluation Procedures:</a:t>
            </a:r>
            <a:r>
              <a:rPr lang="en-US" dirty="0"/>
              <a:t/>
            </a:r>
            <a:br>
              <a:rPr lang="en-US" dirty="0"/>
            </a:br>
            <a:endParaRPr lang="en-US" dirty="0"/>
          </a:p>
        </p:txBody>
      </p:sp>
      <p:sp>
        <p:nvSpPr>
          <p:cNvPr id="5" name="Content Placeholder 4"/>
          <p:cNvSpPr>
            <a:spLocks noGrp="1"/>
          </p:cNvSpPr>
          <p:nvPr>
            <p:ph idx="1"/>
          </p:nvPr>
        </p:nvSpPr>
        <p:spPr>
          <a:xfrm>
            <a:off x="1103312" y="1453020"/>
            <a:ext cx="8946541" cy="4795380"/>
          </a:xfrm>
        </p:spPr>
        <p:txBody>
          <a:bodyPr>
            <a:normAutofit/>
          </a:bodyPr>
          <a:lstStyle/>
          <a:p>
            <a:pPr lvl="0"/>
            <a:r>
              <a:rPr lang="en-US" dirty="0">
                <a:latin typeface="Times New Roman" panose="02020603050405020304" pitchFamily="18" charset="0"/>
                <a:cs typeface="Times New Roman" panose="02020603050405020304" pitchFamily="18" charset="0"/>
              </a:rPr>
              <a:t>Written test that will consist of true/false and multiple </a:t>
            </a:r>
            <a:r>
              <a:rPr lang="en-US" dirty="0" smtClean="0">
                <a:latin typeface="Times New Roman" panose="02020603050405020304" pitchFamily="18" charset="0"/>
                <a:cs typeface="Times New Roman" panose="02020603050405020304" pitchFamily="18" charset="0"/>
              </a:rPr>
              <a:t>choices.</a:t>
            </a:r>
          </a:p>
          <a:p>
            <a:pPr marL="0" lvl="0" indent="0">
              <a:buNone/>
            </a:pPr>
            <a:r>
              <a:rPr lang="en-US" b="1" dirty="0" smtClean="0">
                <a:latin typeface="Times New Roman" panose="02020603050405020304" pitchFamily="18" charset="0"/>
                <a:cs typeface="Times New Roman" panose="02020603050405020304" pitchFamily="18" charset="0"/>
              </a:rPr>
              <a:t>Methods/Strategies:</a:t>
            </a:r>
          </a:p>
          <a:p>
            <a:pPr lvl="0"/>
            <a:r>
              <a:rPr lang="en-US" dirty="0">
                <a:latin typeface="Times New Roman" panose="02020603050405020304" pitchFamily="18" charset="0"/>
                <a:cs typeface="Times New Roman" panose="02020603050405020304" pitchFamily="18" charset="0"/>
              </a:rPr>
              <a:t>Lecture</a:t>
            </a:r>
          </a:p>
          <a:p>
            <a:r>
              <a:rPr lang="en-US" dirty="0">
                <a:latin typeface="Times New Roman" panose="02020603050405020304" pitchFamily="18" charset="0"/>
                <a:cs typeface="Times New Roman" panose="02020603050405020304" pitchFamily="18" charset="0"/>
              </a:rPr>
              <a:t>demonstrations</a:t>
            </a:r>
          </a:p>
        </p:txBody>
      </p:sp>
    </p:spTree>
    <p:extLst>
      <p:ext uri="{BB962C8B-B14F-4D97-AF65-F5344CB8AC3E}">
        <p14:creationId xmlns:p14="http://schemas.microsoft.com/office/powerpoint/2010/main" xmlns="" val="1818438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872499"/>
            <a:ext cx="9404723" cy="1400530"/>
          </a:xfrm>
        </p:spPr>
        <p:txBody>
          <a:bodyPr/>
          <a:lstStyle/>
          <a:p>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840698182"/>
              </p:ext>
            </p:extLst>
          </p:nvPr>
        </p:nvGraphicFramePr>
        <p:xfrm>
          <a:off x="2023703" y="1828800"/>
          <a:ext cx="4615636" cy="3644348"/>
        </p:xfrm>
        <a:graphic>
          <a:graphicData uri="http://schemas.openxmlformats.org/drawingml/2006/table">
            <a:tbl>
              <a:tblPr>
                <a:tableStyleId>{5C22544A-7EE6-4342-B048-85BDC9FD1C3A}</a:tableStyleId>
              </a:tblPr>
              <a:tblGrid>
                <a:gridCol w="4615636"/>
              </a:tblGrid>
              <a:tr h="333303">
                <a:tc>
                  <a:txBody>
                    <a:bodyPr/>
                    <a:lstStyle/>
                    <a:p>
                      <a:pPr marL="0" marR="0" algn="ctr">
                        <a:spcBef>
                          <a:spcPts val="0"/>
                        </a:spcBef>
                        <a:spcAft>
                          <a:spcPts val="0"/>
                        </a:spcAft>
                      </a:pPr>
                      <a:r>
                        <a:rPr lang="en-US" sz="2000" dirty="0">
                          <a:effectLst/>
                          <a:latin typeface="Times New Roman" panose="02020603050405020304" pitchFamily="18" charset="0"/>
                          <a:cs typeface="Times New Roman" panose="02020603050405020304" pitchFamily="18" charset="0"/>
                        </a:rPr>
                        <a:t>Training Materials: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311045">
                <a:tc>
                  <a:txBody>
                    <a:bodyPr/>
                    <a:lstStyle/>
                    <a:p>
                      <a:pPr marL="0" marR="0" algn="l">
                        <a:spcBef>
                          <a:spcPts val="0"/>
                        </a:spcBef>
                        <a:spcAft>
                          <a:spcPts val="0"/>
                        </a:spcAft>
                      </a:pPr>
                      <a:r>
                        <a:rPr lang="en-US" sz="1800" dirty="0">
                          <a:effectLst/>
                          <a:latin typeface="Times New Roman" panose="02020603050405020304" pitchFamily="18" charset="0"/>
                          <a:cs typeface="Times New Roman" panose="02020603050405020304" pitchFamily="18" charset="0"/>
                        </a:rPr>
                        <a:t>Paper</a:t>
                      </a:r>
                    </a:p>
                    <a:p>
                      <a:pPr marL="0" marR="0" algn="l">
                        <a:spcBef>
                          <a:spcPts val="0"/>
                        </a:spcBef>
                        <a:spcAft>
                          <a:spcPts val="0"/>
                        </a:spcAft>
                      </a:pPr>
                      <a:r>
                        <a:rPr lang="en-US" sz="1800" dirty="0">
                          <a:effectLst/>
                          <a:latin typeface="Times New Roman" panose="02020603050405020304" pitchFamily="18" charset="0"/>
                          <a:cs typeface="Times New Roman" panose="02020603050405020304" pitchFamily="18" charset="0"/>
                        </a:rPr>
                        <a:t>Pen</a:t>
                      </a:r>
                    </a:p>
                    <a:p>
                      <a:pPr marL="0" marR="0" algn="l">
                        <a:spcBef>
                          <a:spcPts val="0"/>
                        </a:spcBef>
                        <a:spcAft>
                          <a:spcPts val="0"/>
                        </a:spcAft>
                      </a:pPr>
                      <a:r>
                        <a:rPr lang="en-US" sz="1800" dirty="0">
                          <a:effectLst/>
                          <a:latin typeface="Times New Roman" panose="02020603050405020304" pitchFamily="18" charset="0"/>
                          <a:cs typeface="Times New Roman" panose="02020603050405020304" pitchFamily="18" charset="0"/>
                        </a:rPr>
                        <a:t>Pencil</a:t>
                      </a:r>
                    </a:p>
                    <a:p>
                      <a:pPr marL="0" marR="0" algn="l">
                        <a:spcBef>
                          <a:spcPts val="0"/>
                        </a:spcBef>
                        <a:spcAft>
                          <a:spcPts val="0"/>
                        </a:spcAft>
                      </a:pPr>
                      <a:r>
                        <a:rPr lang="en-US" sz="1800" dirty="0">
                          <a:effectLst/>
                          <a:latin typeface="Times New Roman" panose="02020603050405020304" pitchFamily="18" charset="0"/>
                          <a:cs typeface="Times New Roman" panose="02020603050405020304" pitchFamily="18" charset="0"/>
                        </a:rPr>
                        <a:t>Computer</a:t>
                      </a:r>
                    </a:p>
                    <a:p>
                      <a:pPr marL="0" marR="0" algn="l">
                        <a:spcBef>
                          <a:spcPts val="0"/>
                        </a:spcBef>
                        <a:spcAft>
                          <a:spcPts val="0"/>
                        </a:spcAft>
                      </a:pPr>
                      <a:r>
                        <a:rPr lang="en-US" sz="1800" dirty="0">
                          <a:effectLst/>
                          <a:latin typeface="Times New Roman" panose="02020603050405020304" pitchFamily="18" charset="0"/>
                          <a:cs typeface="Times New Roman" panose="02020603050405020304" pitchFamily="18" charset="0"/>
                        </a:rPr>
                        <a:t>Projector</a:t>
                      </a:r>
                    </a:p>
                    <a:p>
                      <a:pPr marL="0" marR="0" algn="l">
                        <a:spcBef>
                          <a:spcPts val="0"/>
                        </a:spcBef>
                        <a:spcAft>
                          <a:spcPts val="0"/>
                        </a:spcAft>
                      </a:pPr>
                      <a:r>
                        <a:rPr lang="en-US" sz="1800" dirty="0" smtClean="0">
                          <a:effectLst/>
                          <a:latin typeface="Times New Roman" panose="02020603050405020304" pitchFamily="18" charset="0"/>
                          <a:cs typeface="Times New Roman" panose="02020603050405020304" pitchFamily="18" charset="0"/>
                        </a:rPr>
                        <a:t>PowerPoint</a:t>
                      </a:r>
                      <a:endParaRPr lang="en-US" sz="1800" dirty="0">
                        <a:effectLst/>
                        <a:latin typeface="Times New Roman" panose="02020603050405020304" pitchFamily="18" charset="0"/>
                        <a:cs typeface="Times New Roman" panose="02020603050405020304" pitchFamily="18" charset="0"/>
                      </a:endParaRPr>
                    </a:p>
                    <a:p>
                      <a:pPr marL="0" marR="0" algn="l">
                        <a:spcBef>
                          <a:spcPts val="0"/>
                        </a:spcBef>
                        <a:spcAft>
                          <a:spcPts val="0"/>
                        </a:spcAft>
                      </a:pPr>
                      <a:r>
                        <a:rPr lang="en-US" sz="1800" dirty="0">
                          <a:effectLst/>
                          <a:latin typeface="Times New Roman" panose="02020603050405020304" pitchFamily="18" charset="0"/>
                          <a:cs typeface="Times New Roman" panose="02020603050405020304" pitchFamily="18" charset="0"/>
                        </a:rPr>
                        <a:t>Flip Chart &amp; Felt-tip pens</a:t>
                      </a:r>
                    </a:p>
                    <a:p>
                      <a:pPr marL="0" marR="0">
                        <a:spcBef>
                          <a:spcPts val="0"/>
                        </a:spcBef>
                        <a:spcAft>
                          <a:spcPts val="0"/>
                        </a:spcAft>
                      </a:pPr>
                      <a:r>
                        <a:rPr lang="en-US" sz="1200" dirty="0">
                          <a:effectLst/>
                        </a:rPr>
                        <a:t> </a:t>
                      </a:r>
                      <a:endParaRPr lang="en-US" sz="1100" dirty="0">
                        <a:effectLst/>
                      </a:endParaRPr>
                    </a:p>
                    <a:p>
                      <a:pPr marL="0" marR="0">
                        <a:spcBef>
                          <a:spcPts val="0"/>
                        </a:spcBef>
                        <a:spcAft>
                          <a:spcPts val="0"/>
                        </a:spcAft>
                      </a:pPr>
                      <a:r>
                        <a:rPr lang="en-US" sz="1200" dirty="0">
                          <a:effectLst/>
                        </a:rPr>
                        <a:t> </a:t>
                      </a:r>
                      <a:endParaRPr lang="en-US" sz="11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2713126873"/>
              </p:ext>
            </p:extLst>
          </p:nvPr>
        </p:nvGraphicFramePr>
        <p:xfrm>
          <a:off x="6803873" y="1792777"/>
          <a:ext cx="4394213" cy="3627362"/>
        </p:xfrm>
        <a:graphic>
          <a:graphicData uri="http://schemas.openxmlformats.org/drawingml/2006/table">
            <a:tbl>
              <a:tblPr>
                <a:tableStyleId>{5C22544A-7EE6-4342-B048-85BDC9FD1C3A}</a:tableStyleId>
              </a:tblPr>
              <a:tblGrid>
                <a:gridCol w="4394213"/>
              </a:tblGrid>
              <a:tr h="305551">
                <a:tc>
                  <a:txBody>
                    <a:bodyPr/>
                    <a:lstStyle/>
                    <a:p>
                      <a:pPr marL="0" marR="0" algn="ctr">
                        <a:spcBef>
                          <a:spcPts val="0"/>
                        </a:spcBef>
                        <a:spcAft>
                          <a:spcPts val="0"/>
                        </a:spcAft>
                      </a:pPr>
                      <a:r>
                        <a:rPr lang="en-US" sz="2000" dirty="0">
                          <a:effectLst/>
                          <a:latin typeface="Times New Roman" panose="02020603050405020304" pitchFamily="18" charset="0"/>
                          <a:cs typeface="Times New Roman" panose="02020603050405020304" pitchFamily="18" charset="0"/>
                        </a:rPr>
                        <a:t>References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321811">
                <a:tc>
                  <a:txBody>
                    <a:bodyPr/>
                    <a:lstStyle/>
                    <a:p>
                      <a:pPr marL="0" marR="0">
                        <a:spcBef>
                          <a:spcPts val="0"/>
                        </a:spcBef>
                        <a:spcAft>
                          <a:spcPts val="0"/>
                        </a:spcAft>
                      </a:pPr>
                      <a:r>
                        <a:rPr lang="en-US" sz="1200" dirty="0">
                          <a:effectLst/>
                        </a:rPr>
                        <a:t> </a:t>
                      </a:r>
                      <a:endParaRPr lang="en-US" sz="1100" dirty="0">
                        <a:effectLst/>
                      </a:endParaRPr>
                    </a:p>
                    <a:p>
                      <a:pPr marL="0" marR="0" indent="-640080" algn="ctr">
                        <a:spcBef>
                          <a:spcPts val="0"/>
                        </a:spcBef>
                        <a:spcAft>
                          <a:spcPts val="0"/>
                        </a:spcAft>
                      </a:pPr>
                      <a:r>
                        <a:rPr lang="en-US" sz="1800" dirty="0">
                          <a:effectLst/>
                          <a:latin typeface="Times New Roman" panose="02020603050405020304" pitchFamily="18" charset="0"/>
                          <a:cs typeface="Times New Roman" panose="02020603050405020304" pitchFamily="18" charset="0"/>
                        </a:rPr>
                        <a:t>Hess, K. M., </a:t>
                      </a:r>
                      <a:r>
                        <a:rPr lang="en-US" sz="1800" dirty="0" err="1">
                          <a:effectLst/>
                          <a:latin typeface="Times New Roman" panose="02020603050405020304" pitchFamily="18" charset="0"/>
                          <a:cs typeface="Times New Roman" panose="02020603050405020304" pitchFamily="18" charset="0"/>
                        </a:rPr>
                        <a:t>Orthmann</a:t>
                      </a:r>
                      <a:r>
                        <a:rPr lang="en-US" sz="1800" dirty="0">
                          <a:effectLst/>
                          <a:latin typeface="Times New Roman" panose="02020603050405020304" pitchFamily="18" charset="0"/>
                          <a:cs typeface="Times New Roman" panose="02020603050405020304" pitchFamily="18" charset="0"/>
                        </a:rPr>
                        <a:t>, C. H., &amp; Cho, H. L. (2016). Criminal investigation. </a:t>
                      </a:r>
                      <a:r>
                        <a:rPr lang="en-US" sz="1800" dirty="0" err="1">
                          <a:effectLst/>
                          <a:latin typeface="Times New Roman" panose="02020603050405020304" pitchFamily="18" charset="0"/>
                          <a:cs typeface="Times New Roman" panose="02020603050405020304" pitchFamily="18" charset="0"/>
                        </a:rPr>
                        <a:t>Cengage</a:t>
                      </a:r>
                      <a:r>
                        <a:rPr lang="en-US" sz="1800" dirty="0">
                          <a:effectLst/>
                          <a:latin typeface="Times New Roman" panose="02020603050405020304" pitchFamily="18" charset="0"/>
                          <a:cs typeface="Times New Roman" panose="02020603050405020304" pitchFamily="18" charset="0"/>
                        </a:rPr>
                        <a:t> Learning.</a:t>
                      </a:r>
                    </a:p>
                    <a:p>
                      <a:pPr marL="0" marR="0" indent="-640080" algn="ctr">
                        <a:spcBef>
                          <a:spcPts val="0"/>
                        </a:spcBef>
                        <a:spcAft>
                          <a:spcPts val="0"/>
                        </a:spcAft>
                      </a:pPr>
                      <a:r>
                        <a:rPr lang="en-US" sz="1800" dirty="0">
                          <a:effectLst/>
                          <a:latin typeface="Times New Roman" panose="02020603050405020304" pitchFamily="18" charset="0"/>
                          <a:cs typeface="Times New Roman" panose="02020603050405020304" pitchFamily="18" charset="0"/>
                        </a:rPr>
                        <a:t>Miller, M. L., &amp; Wright, R. F. (2015). Criminal Procedures: Cases, Statutes, Executive Materials. </a:t>
                      </a:r>
                      <a:r>
                        <a:rPr lang="en-US" sz="1800" dirty="0" err="1">
                          <a:effectLst/>
                          <a:latin typeface="Times New Roman" panose="02020603050405020304" pitchFamily="18" charset="0"/>
                          <a:cs typeface="Times New Roman" panose="02020603050405020304" pitchFamily="18" charset="0"/>
                        </a:rPr>
                        <a:t>Wolters</a:t>
                      </a:r>
                      <a:r>
                        <a:rPr lang="en-US" sz="1800" dirty="0">
                          <a:effectLst/>
                          <a:latin typeface="Times New Roman" panose="02020603050405020304" pitchFamily="18" charset="0"/>
                          <a:cs typeface="Times New Roman" panose="02020603050405020304" pitchFamily="18" charset="0"/>
                        </a:rPr>
                        <a:t> Kluwer Law &amp; Business</a:t>
                      </a:r>
                      <a:r>
                        <a:rPr lang="en-US" sz="1200" dirty="0">
                          <a:effectLst/>
                        </a:rPr>
                        <a:t>.</a:t>
                      </a:r>
                      <a:endParaRPr lang="en-US" sz="1100" dirty="0">
                        <a:effectLst/>
                      </a:endParaRPr>
                    </a:p>
                    <a:p>
                      <a:pPr marL="0" marR="0">
                        <a:spcBef>
                          <a:spcPts val="0"/>
                        </a:spcBef>
                        <a:spcAft>
                          <a:spcPts val="0"/>
                        </a:spcAft>
                      </a:pPr>
                      <a:r>
                        <a:rPr lang="en-US" sz="1200" dirty="0">
                          <a:effectLst/>
                        </a:rPr>
                        <a:t> </a:t>
                      </a:r>
                      <a:endParaRPr lang="en-US" sz="1100" dirty="0">
                        <a:effectLst/>
                      </a:endParaRPr>
                    </a:p>
                    <a:p>
                      <a:pPr marL="0" marR="0">
                        <a:spcBef>
                          <a:spcPts val="0"/>
                        </a:spcBef>
                        <a:spcAft>
                          <a:spcPts val="0"/>
                        </a:spcAft>
                      </a:pPr>
                      <a:r>
                        <a:rPr lang="en-US" sz="1200" dirty="0">
                          <a:effectLst/>
                        </a:rPr>
                        <a:t> </a:t>
                      </a:r>
                      <a:endParaRPr lang="en-US" sz="11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74695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859170613"/>
              </p:ext>
            </p:extLst>
          </p:nvPr>
        </p:nvGraphicFramePr>
        <p:xfrm>
          <a:off x="1767716" y="1393776"/>
          <a:ext cx="8436457" cy="5108129"/>
        </p:xfrm>
        <a:graphic>
          <a:graphicData uri="http://schemas.openxmlformats.org/drawingml/2006/table">
            <a:tbl>
              <a:tblPr>
                <a:tableStyleId>{5C22544A-7EE6-4342-B048-85BDC9FD1C3A}</a:tableStyleId>
              </a:tblPr>
              <a:tblGrid>
                <a:gridCol w="643459"/>
                <a:gridCol w="3674863"/>
                <a:gridCol w="757851"/>
                <a:gridCol w="3360284"/>
              </a:tblGrid>
              <a:tr h="503097">
                <a:tc gridSpan="4">
                  <a:txBody>
                    <a:bodyPr/>
                    <a:lstStyle/>
                    <a:p>
                      <a:pPr marL="0" marR="0">
                        <a:spcBef>
                          <a:spcPts val="200"/>
                        </a:spcBef>
                        <a:spcAft>
                          <a:spcPts val="0"/>
                        </a:spcAft>
                      </a:pPr>
                      <a:r>
                        <a:rPr lang="en-US" sz="2000" dirty="0">
                          <a:effectLst/>
                          <a:latin typeface="Times New Roman" panose="02020603050405020304" pitchFamily="18" charset="0"/>
                          <a:cs typeface="Times New Roman" panose="02020603050405020304" pitchFamily="18" charset="0"/>
                        </a:rPr>
                        <a:t>Equipment and Supplies Needed:</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402478">
                <a:tc>
                  <a:txBody>
                    <a:bodyPr/>
                    <a:lstStyle/>
                    <a:p>
                      <a:pPr marL="0" marR="0" algn="ctr">
                        <a:spcBef>
                          <a:spcPts val="200"/>
                        </a:spcBef>
                        <a:spcAft>
                          <a:spcPts val="0"/>
                        </a:spcAft>
                        <a:tabLst>
                          <a:tab pos="2743200" algn="ctr"/>
                          <a:tab pos="5486400" algn="r"/>
                          <a:tab pos="457200" algn="l"/>
                        </a:tabLst>
                      </a:pPr>
                      <a:r>
                        <a:rPr lang="en-US" sz="2000" dirty="0">
                          <a:effectLst/>
                          <a:latin typeface="Times New Roman" panose="02020603050405020304" pitchFamily="18" charset="0"/>
                          <a:cs typeface="Times New Roman" panose="02020603050405020304" pitchFamily="18" charset="0"/>
                        </a:rPr>
                        <a:t>1</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a:effectLst/>
                          <a:latin typeface="Times New Roman" panose="02020603050405020304" pitchFamily="18" charset="0"/>
                          <a:cs typeface="Times New Roman" panose="02020603050405020304" pitchFamily="18" charset="0"/>
                        </a:rPr>
                        <a:t>Multi-media projector</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tabLst>
                          <a:tab pos="2743200" algn="ctr"/>
                          <a:tab pos="5486400" algn="r"/>
                          <a:tab pos="457200" algn="l"/>
                        </a:tabLst>
                      </a:pPr>
                      <a:r>
                        <a:rPr lang="en-US" sz="2000">
                          <a:effectLst/>
                          <a:latin typeface="Times New Roman" panose="02020603050405020304" pitchFamily="18" charset="0"/>
                          <a:cs typeface="Times New Roman" panose="02020603050405020304" pitchFamily="18" charset="0"/>
                        </a:rPr>
                        <a:t>Other:</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02478">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1</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a:effectLst/>
                          <a:latin typeface="Times New Roman" panose="02020603050405020304" pitchFamily="18" charset="0"/>
                          <a:cs typeface="Times New Roman" panose="02020603050405020304" pitchFamily="18" charset="0"/>
                        </a:rPr>
                        <a:t>Lap-top computer</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(List)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02478">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a:effectLst/>
                          <a:latin typeface="Times New Roman" panose="02020603050405020304" pitchFamily="18" charset="0"/>
                          <a:cs typeface="Times New Roman" panose="02020603050405020304" pitchFamily="18" charset="0"/>
                        </a:rPr>
                        <a:t>VCR</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02478">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a:effectLst/>
                          <a:latin typeface="Times New Roman" panose="02020603050405020304" pitchFamily="18" charset="0"/>
                          <a:cs typeface="Times New Roman" panose="02020603050405020304" pitchFamily="18" charset="0"/>
                        </a:rPr>
                        <a:t>Flip chart frame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02478">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dirty="0">
                          <a:effectLst/>
                          <a:latin typeface="Times New Roman" panose="02020603050405020304" pitchFamily="18" charset="0"/>
                          <a:cs typeface="Times New Roman" panose="02020603050405020304" pitchFamily="18" charset="0"/>
                        </a:rPr>
                        <a:t>Flip chart pad(s)/markers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02478">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dirty="0">
                          <a:effectLst/>
                          <a:latin typeface="Times New Roman" panose="02020603050405020304" pitchFamily="18" charset="0"/>
                          <a:cs typeface="Times New Roman" panose="02020603050405020304" pitchFamily="18" charset="0"/>
                        </a:rPr>
                        <a:t>Overhead projector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02478">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dirty="0">
                          <a:effectLst/>
                          <a:latin typeface="Times New Roman" panose="02020603050405020304" pitchFamily="18" charset="0"/>
                          <a:cs typeface="Times New Roman" panose="02020603050405020304" pitchFamily="18" charset="0"/>
                        </a:rPr>
                        <a:t>Video monitor (TV)</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89742">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dirty="0">
                          <a:effectLst/>
                          <a:latin typeface="Times New Roman" panose="02020603050405020304" pitchFamily="18" charset="0"/>
                          <a:cs typeface="Times New Roman" panose="02020603050405020304" pitchFamily="18" charset="0"/>
                        </a:rPr>
                        <a:t>Video camera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77164">
                <a:tc>
                  <a:txBody>
                    <a:bodyPr/>
                    <a:lstStyle/>
                    <a:p>
                      <a:pPr marL="0" marR="0" algn="ctr">
                        <a:spcBef>
                          <a:spcPts val="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600"/>
                        </a:spcBef>
                        <a:spcAft>
                          <a:spcPts val="0"/>
                        </a:spcAft>
                      </a:pPr>
                      <a:r>
                        <a:rPr lang="en-US" sz="2000" dirty="0">
                          <a:effectLst/>
                          <a:latin typeface="Times New Roman" panose="02020603050405020304" pitchFamily="18" charset="0"/>
                          <a:cs typeface="Times New Roman" panose="02020603050405020304" pitchFamily="18" charset="0"/>
                        </a:rPr>
                        <a:t>Dry-erase board/markers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13658">
                <a:tc>
                  <a:txBody>
                    <a:bodyPr/>
                    <a:lstStyle/>
                    <a:p>
                      <a:pPr marL="0" marR="0">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200"/>
                        </a:spcBef>
                        <a:spcAft>
                          <a:spcPts val="0"/>
                        </a:spcAf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90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4184083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252200546"/>
              </p:ext>
            </p:extLst>
          </p:nvPr>
        </p:nvGraphicFramePr>
        <p:xfrm>
          <a:off x="1325218" y="1152983"/>
          <a:ext cx="8136834" cy="2877636"/>
        </p:xfrm>
        <a:graphic>
          <a:graphicData uri="http://schemas.openxmlformats.org/drawingml/2006/table">
            <a:tbl>
              <a:tblPr>
                <a:tableStyleId>{5C22544A-7EE6-4342-B048-85BDC9FD1C3A}</a:tableStyleId>
              </a:tblPr>
              <a:tblGrid>
                <a:gridCol w="8136834"/>
              </a:tblGrid>
              <a:tr h="236581">
                <a:tc>
                  <a:txBody>
                    <a:bodyPr/>
                    <a:lstStyle/>
                    <a:p>
                      <a:pPr marL="0" marR="0">
                        <a:spcBef>
                          <a:spcPts val="0"/>
                        </a:spcBef>
                        <a:spcAft>
                          <a:spcPts val="0"/>
                        </a:spcAft>
                      </a:pPr>
                      <a:r>
                        <a:rPr lang="en-US" sz="2000">
                          <a:effectLst/>
                          <a:latin typeface="Times New Roman" panose="02020603050405020304" pitchFamily="18" charset="0"/>
                          <a:cs typeface="Times New Roman" panose="02020603050405020304" pitchFamily="18" charset="0"/>
                        </a:rPr>
                        <a:t>Student Materials and Handouts: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2572836">
                <a:tc>
                  <a:txBody>
                    <a:bodyPr/>
                    <a:lstStyle/>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Handouts:</a:t>
                      </a:r>
                    </a:p>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 “Hate Crime Training”</a:t>
                      </a:r>
                    </a:p>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 “Crime Scene Investigation” </a:t>
                      </a:r>
                    </a:p>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  “Hearsays and case studies”</a:t>
                      </a:r>
                    </a:p>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   PowerPoint note sheets.</a:t>
                      </a:r>
                    </a:p>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4023493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smtClean="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3" name="Content Placeholder 2"/>
          <p:cNvSpPr>
            <a:spLocks noGrp="1"/>
          </p:cNvSpPr>
          <p:nvPr>
            <p:ph idx="1"/>
          </p:nvPr>
        </p:nvSpPr>
        <p:spPr>
          <a:xfrm>
            <a:off x="1104293" y="1675546"/>
            <a:ext cx="8946541" cy="2611847"/>
          </a:xfrm>
        </p:spPr>
        <p:txBody>
          <a:bodyPr/>
          <a:lstStyle/>
          <a:p>
            <a:pPr marL="0" indent="0">
              <a:buNone/>
            </a:pPr>
            <a:r>
              <a:rPr lang="en-US" sz="2800" dirty="0" smtClean="0">
                <a:latin typeface="Times New Roman" panose="02020603050405020304" pitchFamily="18" charset="0"/>
                <a:cs typeface="Times New Roman" panose="02020603050405020304" pitchFamily="18" charset="0"/>
              </a:rPr>
              <a:t>A</a:t>
            </a:r>
            <a:r>
              <a:rPr lang="en-US" sz="2800" dirty="0">
                <a:latin typeface="Times New Roman" panose="02020603050405020304" pitchFamily="18" charset="0"/>
                <a:cs typeface="Times New Roman" panose="02020603050405020304" pitchFamily="18" charset="0"/>
              </a:rPr>
              <a:t>. The rationale for collecting evidence and facts.</a:t>
            </a:r>
          </a:p>
          <a:p>
            <a:pPr marL="0" indent="0">
              <a:buNone/>
            </a:pPr>
            <a:r>
              <a:rPr lang="en-US" dirty="0">
                <a:latin typeface="Times New Roman" pitchFamily="18" charset="0"/>
                <a:cs typeface="Times New Roman" pitchFamily="18" charset="0"/>
              </a:rPr>
              <a:t>Collecting facts and evidences in crime cases are done for various </a:t>
            </a:r>
            <a:r>
              <a:rPr lang="en-US" dirty="0" smtClean="0">
                <a:latin typeface="Times New Roman" pitchFamily="18" charset="0"/>
                <a:cs typeface="Times New Roman" pitchFamily="18" charset="0"/>
              </a:rPr>
              <a:t>reasons.</a:t>
            </a:r>
          </a:p>
          <a:p>
            <a:pPr marL="0" indent="0">
              <a:buNone/>
            </a:pPr>
            <a:r>
              <a:rPr lang="en-US" dirty="0" smtClean="0">
                <a:latin typeface="Times New Roman" pitchFamily="18" charset="0"/>
                <a:cs typeface="Times New Roman" pitchFamily="18" charset="0"/>
              </a:rPr>
              <a:t>1</a:t>
            </a:r>
            <a:r>
              <a:rPr lang="en-US" dirty="0">
                <a:latin typeface="Times New Roman" pitchFamily="18" charset="0"/>
                <a:cs typeface="Times New Roman" pitchFamily="18" charset="0"/>
              </a:rPr>
              <a:t>.  Give three reasons for collecting evidences and facts in a </a:t>
            </a:r>
            <a:r>
              <a:rPr lang="en-US" dirty="0" smtClean="0">
                <a:latin typeface="Times New Roman" pitchFamily="18" charset="0"/>
                <a:cs typeface="Times New Roman" pitchFamily="18" charset="0"/>
              </a:rPr>
              <a:t>criminal cases. </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1705657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214178"/>
            <a:ext cx="9404723" cy="1400530"/>
          </a:xfrm>
        </p:spPr>
        <p:txBody>
          <a:bodyPr/>
          <a:lstStyle/>
          <a:p>
            <a:pPr algn="ctr"/>
            <a:r>
              <a:rPr lang="en-US" sz="2800" b="1" dirty="0">
                <a:latin typeface="Times New Roman" panose="02020603050405020304" pitchFamily="18" charset="0"/>
                <a:cs typeface="Times New Roman" panose="02020603050405020304" pitchFamily="18" charset="0"/>
              </a:rPr>
              <a:t>Presentation</a:t>
            </a:r>
            <a:r>
              <a:rPr lang="en-US" dirty="0"/>
              <a:t/>
            </a:r>
            <a:br>
              <a:rPr lang="en-US" dirty="0"/>
            </a:br>
            <a:endParaRPr lang="en-US" dirty="0"/>
          </a:p>
        </p:txBody>
      </p:sp>
      <p:sp>
        <p:nvSpPr>
          <p:cNvPr id="3" name="Content Placeholder 2"/>
          <p:cNvSpPr>
            <a:spLocks noGrp="1"/>
          </p:cNvSpPr>
          <p:nvPr>
            <p:ph idx="1"/>
          </p:nvPr>
        </p:nvSpPr>
        <p:spPr>
          <a:xfrm>
            <a:off x="1315346" y="1271039"/>
            <a:ext cx="8946541" cy="4195481"/>
          </a:xfrm>
        </p:spPr>
        <p:txBody>
          <a:bodyPr/>
          <a:lstStyle/>
          <a:p>
            <a:pPr marL="0" lvl="0" indent="0">
              <a:buNone/>
            </a:pPr>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easons </a:t>
            </a:r>
            <a:r>
              <a:rPr lang="en-US" dirty="0">
                <a:latin typeface="Times New Roman" panose="02020603050405020304" pitchFamily="18" charset="0"/>
                <a:cs typeface="Times New Roman" panose="02020603050405020304" pitchFamily="18" charset="0"/>
              </a:rPr>
              <a:t>for gathering evidence and </a:t>
            </a:r>
            <a:r>
              <a:rPr lang="en-US" dirty="0" smtClean="0">
                <a:latin typeface="Times New Roman" panose="02020603050405020304" pitchFamily="18" charset="0"/>
                <a:cs typeface="Times New Roman" panose="02020603050405020304" pitchFamily="18" charset="0"/>
              </a:rPr>
              <a:t>facts.</a:t>
            </a: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To identify and preserve evidence.</a:t>
            </a:r>
          </a:p>
          <a:p>
            <a:pPr lvl="0"/>
            <a:r>
              <a:rPr lang="en-US" dirty="0">
                <a:latin typeface="Times New Roman" panose="02020603050405020304" pitchFamily="18" charset="0"/>
                <a:cs typeface="Times New Roman" panose="02020603050405020304" pitchFamily="18" charset="0"/>
              </a:rPr>
              <a:t>To testify the facts in the court.</a:t>
            </a:r>
          </a:p>
          <a:p>
            <a:pPr lvl="0"/>
            <a:r>
              <a:rPr lang="en-US" dirty="0">
                <a:latin typeface="Times New Roman" panose="02020603050405020304" pitchFamily="18" charset="0"/>
                <a:cs typeface="Times New Roman" panose="02020603050405020304" pitchFamily="18" charset="0"/>
              </a:rPr>
              <a:t>To document facts and evidences.</a:t>
            </a:r>
          </a:p>
          <a:p>
            <a:endParaRPr lang="en-US" dirty="0"/>
          </a:p>
        </p:txBody>
      </p:sp>
    </p:spTree>
    <p:extLst>
      <p:ext uri="{BB962C8B-B14F-4D97-AF65-F5344CB8AC3E}">
        <p14:creationId xmlns:p14="http://schemas.microsoft.com/office/powerpoint/2010/main" xmlns="" val="33017637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lvl="0" indent="0" algn="ctr">
              <a:buNone/>
            </a:pPr>
            <a:r>
              <a:rPr lang="en-US" sz="2400" dirty="0">
                <a:latin typeface="Times New Roman" panose="02020603050405020304" pitchFamily="18" charset="0"/>
                <a:cs typeface="Times New Roman" panose="02020603050405020304" pitchFamily="18" charset="0"/>
              </a:rPr>
              <a:t>Types of evidences.</a:t>
            </a:r>
          </a:p>
          <a:p>
            <a:pPr lvl="0"/>
            <a:r>
              <a:rPr lang="en-US" dirty="0">
                <a:latin typeface="Times New Roman" panose="02020603050405020304" pitchFamily="18" charset="0"/>
                <a:cs typeface="Times New Roman" panose="02020603050405020304" pitchFamily="18" charset="0"/>
              </a:rPr>
              <a:t>Human evidences.</a:t>
            </a:r>
          </a:p>
          <a:p>
            <a:pPr lvl="0"/>
            <a:r>
              <a:rPr lang="en-US" dirty="0">
                <a:latin typeface="Times New Roman" panose="02020603050405020304" pitchFamily="18" charset="0"/>
                <a:cs typeface="Times New Roman" panose="02020603050405020304" pitchFamily="18" charset="0"/>
              </a:rPr>
              <a:t>Material evidences.</a:t>
            </a:r>
          </a:p>
          <a:p>
            <a:pPr lvl="0"/>
            <a:r>
              <a:rPr lang="en-US" dirty="0">
                <a:latin typeface="Times New Roman" panose="02020603050405020304" pitchFamily="18" charset="0"/>
                <a:cs typeface="Times New Roman" panose="02020603050405020304" pitchFamily="18" charset="0"/>
              </a:rPr>
              <a:t>Environmental evidences.</a:t>
            </a:r>
          </a:p>
          <a:p>
            <a:pPr marL="0" indent="0">
              <a:buNone/>
            </a:pPr>
            <a:endParaRPr lang="en-US" dirty="0"/>
          </a:p>
        </p:txBody>
      </p:sp>
    </p:spTree>
    <p:extLst>
      <p:ext uri="{BB962C8B-B14F-4D97-AF65-F5344CB8AC3E}">
        <p14:creationId xmlns:p14="http://schemas.microsoft.com/office/powerpoint/2010/main" xmlns="" val="89402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104293" y="860222"/>
            <a:ext cx="8946541" cy="4195481"/>
          </a:xfrm>
        </p:spPr>
        <p:txBody>
          <a:bodyPr/>
          <a:lstStyle/>
          <a:p>
            <a:pPr marL="0" lvl="0" indent="0" algn="ctr">
              <a:buNone/>
            </a:pPr>
            <a:r>
              <a:rPr lang="en-US" dirty="0"/>
              <a:t>Importance of gathering evidence and facts. </a:t>
            </a:r>
          </a:p>
          <a:p>
            <a:pPr lvl="0"/>
            <a:r>
              <a:rPr lang="en-US" dirty="0">
                <a:latin typeface="Times New Roman" pitchFamily="18" charset="0"/>
                <a:cs typeface="Times New Roman" pitchFamily="18" charset="0"/>
              </a:rPr>
              <a:t>Collecting evidences and facts provides relevant support to the case findings.</a:t>
            </a:r>
          </a:p>
          <a:p>
            <a:pPr lvl="0"/>
            <a:r>
              <a:rPr lang="en-US" dirty="0">
                <a:latin typeface="Times New Roman" pitchFamily="18" charset="0"/>
                <a:cs typeface="Times New Roman" pitchFamily="18" charset="0"/>
              </a:rPr>
              <a:t>Evidences are used during team deliberation to show order of events.</a:t>
            </a:r>
          </a:p>
          <a:p>
            <a:pPr lvl="0"/>
            <a:r>
              <a:rPr lang="en-US" dirty="0">
                <a:latin typeface="Times New Roman" pitchFamily="18" charset="0"/>
                <a:cs typeface="Times New Roman" pitchFamily="18" charset="0"/>
              </a:rPr>
              <a:t>Helps in establishing final findings and causes of crime.</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464419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104293" y="848232"/>
            <a:ext cx="8946541" cy="4195481"/>
          </a:xfrm>
        </p:spPr>
        <p:txBody>
          <a:bodyPr>
            <a:normAutofit lnSpcReduction="10000"/>
          </a:bodyPr>
          <a:lstStyle/>
          <a:p>
            <a:pPr marL="0" lvl="0" indent="0">
              <a:buNone/>
            </a:pPr>
            <a:r>
              <a:rPr lang="en-US" dirty="0">
                <a:latin typeface="Times New Roman" panose="02020603050405020304" pitchFamily="18" charset="0"/>
                <a:cs typeface="Times New Roman" panose="02020603050405020304" pitchFamily="18" charset="0"/>
              </a:rPr>
              <a:t>Crime investigation procedures. </a:t>
            </a:r>
          </a:p>
          <a:p>
            <a:pPr lvl="0"/>
            <a:r>
              <a:rPr lang="en-US" dirty="0">
                <a:latin typeface="Times New Roman" panose="02020603050405020304" pitchFamily="18" charset="0"/>
                <a:cs typeface="Times New Roman" panose="02020603050405020304" pitchFamily="18" charset="0"/>
              </a:rPr>
              <a:t>Establish contact at the scene.</a:t>
            </a:r>
          </a:p>
          <a:p>
            <a:pPr lvl="0"/>
            <a:r>
              <a:rPr lang="en-US" dirty="0">
                <a:latin typeface="Times New Roman" panose="02020603050405020304" pitchFamily="18" charset="0"/>
                <a:cs typeface="Times New Roman" panose="02020603050405020304" pitchFamily="18" charset="0"/>
              </a:rPr>
              <a:t>Conduct preliminary survey.</a:t>
            </a:r>
          </a:p>
          <a:p>
            <a:pPr lvl="0"/>
            <a:r>
              <a:rPr lang="en-US" dirty="0">
                <a:latin typeface="Times New Roman" panose="02020603050405020304" pitchFamily="18" charset="0"/>
                <a:cs typeface="Times New Roman" panose="02020603050405020304" pitchFamily="18" charset="0"/>
              </a:rPr>
              <a:t>Scene search for evidence.</a:t>
            </a:r>
          </a:p>
          <a:p>
            <a:pPr lvl="0"/>
            <a:r>
              <a:rPr lang="en-US" dirty="0">
                <a:latin typeface="Times New Roman" panose="02020603050405020304" pitchFamily="18" charset="0"/>
                <a:cs typeface="Times New Roman" panose="02020603050405020304" pitchFamily="18" charset="0"/>
              </a:rPr>
              <a:t>Crime scene photography.</a:t>
            </a:r>
          </a:p>
          <a:p>
            <a:pPr lvl="0"/>
            <a:r>
              <a:rPr lang="en-US" dirty="0">
                <a:latin typeface="Times New Roman" panose="02020603050405020304" pitchFamily="18" charset="0"/>
                <a:cs typeface="Times New Roman" panose="02020603050405020304" pitchFamily="18" charset="0"/>
              </a:rPr>
              <a:t>Case files or notes.</a:t>
            </a:r>
          </a:p>
          <a:p>
            <a:pPr lvl="0"/>
            <a:r>
              <a:rPr lang="en-US" dirty="0">
                <a:latin typeface="Times New Roman" panose="02020603050405020304" pitchFamily="18" charset="0"/>
                <a:cs typeface="Times New Roman" panose="02020603050405020304" pitchFamily="18" charset="0"/>
              </a:rPr>
              <a:t>Diagram and sketches.</a:t>
            </a:r>
          </a:p>
          <a:p>
            <a:pPr lvl="0"/>
            <a:r>
              <a:rPr lang="en-US" dirty="0">
                <a:latin typeface="Times New Roman" panose="02020603050405020304" pitchFamily="18" charset="0"/>
                <a:cs typeface="Times New Roman" panose="02020603050405020304" pitchFamily="18" charset="0"/>
              </a:rPr>
              <a:t>Evidence gathering.</a:t>
            </a:r>
          </a:p>
          <a:p>
            <a:pPr lvl="0"/>
            <a:r>
              <a:rPr lang="en-US" dirty="0">
                <a:latin typeface="Times New Roman" panose="02020603050405020304" pitchFamily="18" charset="0"/>
                <a:cs typeface="Times New Roman" panose="02020603050405020304" pitchFamily="18" charset="0"/>
              </a:rPr>
              <a:t>Informational analysis.</a:t>
            </a:r>
          </a:p>
          <a:p>
            <a:r>
              <a:rPr lang="en-US" dirty="0">
                <a:latin typeface="Times New Roman" panose="02020603050405020304" pitchFamily="18" charset="0"/>
                <a:cs typeface="Times New Roman" panose="02020603050405020304" pitchFamily="18" charset="0"/>
              </a:rPr>
              <a:t>Reporting.</a:t>
            </a:r>
          </a:p>
        </p:txBody>
      </p:sp>
    </p:spTree>
    <p:extLst>
      <p:ext uri="{BB962C8B-B14F-4D97-AF65-F5344CB8AC3E}">
        <p14:creationId xmlns:p14="http://schemas.microsoft.com/office/powerpoint/2010/main" xmlns="" val="106195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564" y="-408673"/>
            <a:ext cx="9404723" cy="1400530"/>
          </a:xfrm>
        </p:spPr>
        <p:txBody>
          <a:bodyPr/>
          <a:lstStyle/>
          <a:p>
            <a:r>
              <a:rPr lang="en-US" dirty="0" smtClean="0"/>
              <a:t> </a:t>
            </a:r>
            <a:endParaRPr lang="en-US" dirty="0"/>
          </a:p>
        </p:txBody>
      </p:sp>
      <p:sp>
        <p:nvSpPr>
          <p:cNvPr id="3" name="Content Placeholder 2"/>
          <p:cNvSpPr>
            <a:spLocks noGrp="1"/>
          </p:cNvSpPr>
          <p:nvPr>
            <p:ph idx="1"/>
          </p:nvPr>
        </p:nvSpPr>
        <p:spPr>
          <a:xfrm>
            <a:off x="1249086" y="1403561"/>
            <a:ext cx="8946541" cy="4195481"/>
          </a:xfrm>
        </p:spPr>
        <p:txBody>
          <a:bodyPr/>
          <a:lstStyle/>
          <a:p>
            <a:pPr marL="0" indent="0">
              <a:buNone/>
            </a:pPr>
            <a:r>
              <a:rPr lang="en-US" dirty="0">
                <a:latin typeface="Times New Roman" panose="02020603050405020304" pitchFamily="18" charset="0"/>
                <a:cs typeface="Times New Roman" panose="02020603050405020304" pitchFamily="18" charset="0"/>
              </a:rPr>
              <a:t>Sketches, pictures, drawing and maps.</a:t>
            </a:r>
          </a:p>
          <a:p>
            <a:pPr marL="0" indent="0">
              <a:buNone/>
            </a:pPr>
            <a:r>
              <a:rPr lang="en-US" dirty="0" smtClean="0">
                <a:latin typeface="Times New Roman" panose="02020603050405020304" pitchFamily="18" charset="0"/>
                <a:cs typeface="Times New Roman" panose="02020603050405020304" pitchFamily="18" charset="0"/>
              </a:rPr>
              <a:t>They </a:t>
            </a:r>
            <a:r>
              <a:rPr lang="en-US" dirty="0">
                <a:latin typeface="Times New Roman" panose="02020603050405020304" pitchFamily="18" charset="0"/>
                <a:cs typeface="Times New Roman" panose="02020603050405020304" pitchFamily="18" charset="0"/>
              </a:rPr>
              <a:t>are used to allow the investigating team to:</a:t>
            </a:r>
          </a:p>
          <a:p>
            <a:pPr lvl="0"/>
            <a:r>
              <a:rPr lang="en-US" dirty="0">
                <a:latin typeface="Times New Roman" panose="02020603050405020304" pitchFamily="18" charset="0"/>
                <a:cs typeface="Times New Roman" panose="02020603050405020304" pitchFamily="18" charset="0"/>
              </a:rPr>
              <a:t>Comprehend the conditions evident during the time of crime.</a:t>
            </a:r>
          </a:p>
          <a:p>
            <a:pPr lvl="0"/>
            <a:r>
              <a:rPr lang="en-US" dirty="0">
                <a:latin typeface="Times New Roman" panose="02020603050405020304" pitchFamily="18" charset="0"/>
                <a:cs typeface="Times New Roman" panose="02020603050405020304" pitchFamily="18" charset="0"/>
              </a:rPr>
              <a:t>Propose circumstance which might have led to the crime.</a:t>
            </a:r>
          </a:p>
        </p:txBody>
      </p:sp>
    </p:spTree>
    <p:extLst>
      <p:ext uri="{BB962C8B-B14F-4D97-AF65-F5344CB8AC3E}">
        <p14:creationId xmlns:p14="http://schemas.microsoft.com/office/powerpoint/2010/main" xmlns="" val="1934162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lvl="0" indent="0">
              <a:buNone/>
            </a:pPr>
            <a:r>
              <a:rPr lang="en-US" dirty="0"/>
              <a:t>Outlining and collecting institutional documents.</a:t>
            </a:r>
          </a:p>
          <a:p>
            <a:pPr lvl="0"/>
            <a:r>
              <a:rPr lang="en-US" dirty="0"/>
              <a:t>Outlining employee’s responsibility.</a:t>
            </a:r>
          </a:p>
          <a:p>
            <a:pPr lvl="0"/>
            <a:r>
              <a:rPr lang="en-US" dirty="0"/>
              <a:t>Policy </a:t>
            </a:r>
            <a:r>
              <a:rPr lang="en-US" dirty="0" smtClean="0"/>
              <a:t>documents. </a:t>
            </a:r>
            <a:endParaRPr lang="en-US" dirty="0"/>
          </a:p>
          <a:p>
            <a:endParaRPr lang="en-US" dirty="0"/>
          </a:p>
        </p:txBody>
      </p:sp>
    </p:spTree>
    <p:extLst>
      <p:ext uri="{BB962C8B-B14F-4D97-AF65-F5344CB8AC3E}">
        <p14:creationId xmlns:p14="http://schemas.microsoft.com/office/powerpoint/2010/main" xmlns="" val="4785755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439466"/>
            <a:ext cx="9404723" cy="1400530"/>
          </a:xfrm>
        </p:spPr>
        <p:txBody>
          <a:bodyPr/>
          <a:lstStyle/>
          <a:p>
            <a:r>
              <a:rPr lang="en-US" dirty="0" smtClean="0"/>
              <a:t> </a:t>
            </a:r>
            <a:endParaRPr lang="en-US" dirty="0"/>
          </a:p>
        </p:txBody>
      </p:sp>
      <p:sp>
        <p:nvSpPr>
          <p:cNvPr id="3" name="Content Placeholder 2"/>
          <p:cNvSpPr>
            <a:spLocks noGrp="1"/>
          </p:cNvSpPr>
          <p:nvPr>
            <p:ph idx="1"/>
          </p:nvPr>
        </p:nvSpPr>
        <p:spPr>
          <a:xfrm>
            <a:off x="1103312" y="1536083"/>
            <a:ext cx="8946541" cy="4195481"/>
          </a:xfrm>
        </p:spPr>
        <p:txBody>
          <a:bodyPr>
            <a:normAutofit/>
          </a:bodyPr>
          <a:lstStyle/>
          <a:p>
            <a:pPr marL="0" lvl="0" indent="0">
              <a:buNone/>
            </a:pPr>
            <a:r>
              <a:rPr lang="en-US" dirty="0">
                <a:latin typeface="Times New Roman" panose="02020603050405020304" pitchFamily="18" charset="0"/>
                <a:cs typeface="Times New Roman" panose="02020603050405020304" pitchFamily="18" charset="0"/>
              </a:rPr>
              <a:t>Examining witness by law and facts.</a:t>
            </a:r>
          </a:p>
          <a:p>
            <a:pPr lvl="0"/>
            <a:r>
              <a:rPr lang="en-US" dirty="0">
                <a:latin typeface="Times New Roman" panose="02020603050405020304" pitchFamily="18" charset="0"/>
                <a:cs typeface="Times New Roman" panose="02020603050405020304" pitchFamily="18" charset="0"/>
              </a:rPr>
              <a:t>Conducting interviews to the witness. </a:t>
            </a:r>
          </a:p>
          <a:p>
            <a:pPr lvl="0"/>
            <a:r>
              <a:rPr lang="en-US" dirty="0">
                <a:latin typeface="Times New Roman" panose="02020603050405020304" pitchFamily="18" charset="0"/>
                <a:cs typeface="Times New Roman" panose="02020603050405020304" pitchFamily="18" charset="0"/>
              </a:rPr>
              <a:t>Ask both technical and general questions to examine respondent’s reaction.  </a:t>
            </a:r>
          </a:p>
        </p:txBody>
      </p:sp>
    </p:spTree>
    <p:extLst>
      <p:ext uri="{BB962C8B-B14F-4D97-AF65-F5344CB8AC3E}">
        <p14:creationId xmlns:p14="http://schemas.microsoft.com/office/powerpoint/2010/main" xmlns="" val="505769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104293" y="886727"/>
            <a:ext cx="8946541" cy="4195481"/>
          </a:xfrm>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Application</a:t>
            </a:r>
            <a:endParaRPr lang="en-US" dirty="0">
              <a:latin typeface="Times New Roman" panose="02020603050405020304" pitchFamily="18" charset="0"/>
              <a:cs typeface="Times New Roman" panose="02020603050405020304" pitchFamily="18" charset="0"/>
            </a:endParaRPr>
          </a:p>
          <a:p>
            <a:pPr lvl="0"/>
            <a:r>
              <a:rPr lang="en-US" dirty="0" smtClean="0">
                <a:latin typeface="Times New Roman" panose="02020603050405020304" pitchFamily="18" charset="0"/>
                <a:cs typeface="Times New Roman" panose="02020603050405020304" pitchFamily="18" charset="0"/>
              </a:rPr>
              <a:t>Determine </a:t>
            </a:r>
            <a:r>
              <a:rPr lang="en-US" dirty="0">
                <a:latin typeface="Times New Roman" panose="02020603050405020304" pitchFamily="18" charset="0"/>
                <a:cs typeface="Times New Roman" panose="02020603050405020304" pitchFamily="18" charset="0"/>
              </a:rPr>
              <a:t>whether the information acquired may be fragile and determine a method of evidence protection.</a:t>
            </a:r>
          </a:p>
          <a:p>
            <a:pPr lvl="0"/>
            <a:r>
              <a:rPr lang="en-US" dirty="0">
                <a:latin typeface="Times New Roman" panose="02020603050405020304" pitchFamily="18" charset="0"/>
                <a:cs typeface="Times New Roman" panose="02020603050405020304" pitchFamily="18" charset="0"/>
              </a:rPr>
              <a:t>Facts and evidences gathered may be used in proceedings.</a:t>
            </a:r>
          </a:p>
          <a:p>
            <a:pPr lvl="0"/>
            <a:r>
              <a:rPr lang="en-US" dirty="0">
                <a:latin typeface="Times New Roman" panose="02020603050405020304" pitchFamily="18" charset="0"/>
                <a:cs typeface="Times New Roman" panose="02020603050405020304" pitchFamily="18" charset="0"/>
              </a:rPr>
              <a:t>Evidences may be used to enforce laws</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xmlns="" val="3515312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0"/>
            <a:ext cx="9404723" cy="1400530"/>
          </a:xfrm>
        </p:spPr>
        <p:txBody>
          <a:bodyPr/>
          <a:lstStyle/>
          <a:p>
            <a:r>
              <a:rPr lang="en-US" dirty="0" smtClean="0"/>
              <a:t>  </a:t>
            </a:r>
            <a:endParaRPr lang="en-US" dirty="0"/>
          </a:p>
        </p:txBody>
      </p:sp>
      <p:sp>
        <p:nvSpPr>
          <p:cNvPr id="3" name="Content Placeholder 2"/>
          <p:cNvSpPr>
            <a:spLocks noGrp="1"/>
          </p:cNvSpPr>
          <p:nvPr>
            <p:ph idx="1"/>
          </p:nvPr>
        </p:nvSpPr>
        <p:spPr>
          <a:xfrm>
            <a:off x="1103312" y="1225604"/>
            <a:ext cx="8946541" cy="4195481"/>
          </a:xfrm>
        </p:spPr>
        <p:txBody>
          <a:bodyPr/>
          <a:lstStyle/>
          <a:p>
            <a:pPr marL="0" indent="0">
              <a:buNone/>
            </a:pP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Summary</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Review </a:t>
            </a:r>
            <a:r>
              <a:rPr lang="en-US" dirty="0">
                <a:latin typeface="Times New Roman" panose="02020603050405020304" pitchFamily="18" charset="0"/>
                <a:cs typeface="Times New Roman" panose="02020603050405020304" pitchFamily="18" charset="0"/>
              </a:rPr>
              <a:t>of Points to remember.</a:t>
            </a:r>
          </a:p>
          <a:p>
            <a:pPr lvl="0"/>
            <a:r>
              <a:rPr lang="en-US" dirty="0">
                <a:latin typeface="Times New Roman" panose="02020603050405020304" pitchFamily="18" charset="0"/>
                <a:cs typeface="Times New Roman" panose="02020603050405020304" pitchFamily="18" charset="0"/>
              </a:rPr>
              <a:t>Rationale for collecting evidence.</a:t>
            </a:r>
          </a:p>
          <a:p>
            <a:pPr lvl="0"/>
            <a:r>
              <a:rPr lang="en-US" dirty="0">
                <a:latin typeface="Times New Roman" panose="02020603050405020304" pitchFamily="18" charset="0"/>
                <a:cs typeface="Times New Roman" panose="02020603050405020304" pitchFamily="18" charset="0"/>
              </a:rPr>
              <a:t>Types of evidences.</a:t>
            </a:r>
          </a:p>
          <a:p>
            <a:pPr lvl="0"/>
            <a:r>
              <a:rPr lang="en-US" dirty="0">
                <a:latin typeface="Times New Roman" panose="02020603050405020304" pitchFamily="18" charset="0"/>
                <a:cs typeface="Times New Roman" panose="02020603050405020304" pitchFamily="18" charset="0"/>
              </a:rPr>
              <a:t>Significance of gathering evidence and facts.</a:t>
            </a:r>
          </a:p>
          <a:p>
            <a:pPr lvl="0"/>
            <a:r>
              <a:rPr lang="en-US" dirty="0">
                <a:latin typeface="Times New Roman" panose="02020603050405020304" pitchFamily="18" charset="0"/>
                <a:cs typeface="Times New Roman" panose="02020603050405020304" pitchFamily="18" charset="0"/>
              </a:rPr>
              <a:t>Application of graphics in crime scene investigation.</a:t>
            </a:r>
          </a:p>
          <a:p>
            <a:pPr lvl="0"/>
            <a:r>
              <a:rPr lang="en-US" dirty="0">
                <a:latin typeface="Times New Roman" panose="02020603050405020304" pitchFamily="18" charset="0"/>
                <a:cs typeface="Times New Roman" panose="02020603050405020304" pitchFamily="18" charset="0"/>
              </a:rPr>
              <a:t>Investigation techniques.</a:t>
            </a:r>
          </a:p>
          <a:p>
            <a:pPr lvl="0"/>
            <a:r>
              <a:rPr lang="en-US" dirty="0">
                <a:latin typeface="Times New Roman" panose="02020603050405020304" pitchFamily="18" charset="0"/>
                <a:cs typeface="Times New Roman" panose="02020603050405020304" pitchFamily="18" charset="0"/>
              </a:rPr>
              <a:t>Data preservation</a:t>
            </a:r>
          </a:p>
        </p:txBody>
      </p:sp>
    </p:spTree>
    <p:extLst>
      <p:ext uri="{BB962C8B-B14F-4D97-AF65-F5344CB8AC3E}">
        <p14:creationId xmlns:p14="http://schemas.microsoft.com/office/powerpoint/2010/main" xmlns="" val="1529312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b="1" dirty="0"/>
              <a:t>Evaluation</a:t>
            </a:r>
            <a:endParaRPr lang="en-US" dirty="0"/>
          </a:p>
          <a:p>
            <a:r>
              <a:rPr lang="en-US" dirty="0" smtClean="0"/>
              <a:t> </a:t>
            </a:r>
            <a:r>
              <a:rPr lang="en-US" dirty="0">
                <a:latin typeface="Times New Roman" pitchFamily="18" charset="0"/>
                <a:cs typeface="Times New Roman" pitchFamily="18" charset="0"/>
              </a:rPr>
              <a:t>Trainee evaluation test</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Trainer </a:t>
            </a:r>
            <a:r>
              <a:rPr lang="en-US" dirty="0">
                <a:latin typeface="Times New Roman" pitchFamily="18" charset="0"/>
                <a:cs typeface="Times New Roman" pitchFamily="18" charset="0"/>
              </a:rPr>
              <a:t>evaluation feedback form</a:t>
            </a:r>
          </a:p>
        </p:txBody>
      </p:sp>
    </p:spTree>
    <p:extLst>
      <p:ext uri="{BB962C8B-B14F-4D97-AF65-F5344CB8AC3E}">
        <p14:creationId xmlns:p14="http://schemas.microsoft.com/office/powerpoint/2010/main" xmlns="" val="6764552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152</TotalTime>
  <Words>1068</Words>
  <Application>Microsoft Office PowerPoint</Application>
  <PresentationFormat>Custom</PresentationFormat>
  <Paragraphs>192</Paragraphs>
  <Slides>18</Slides>
  <Notes>16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Ion</vt:lpstr>
      <vt:lpstr>Course Title: Annual Training. </vt:lpstr>
      <vt:lpstr>Target Populations: Criminal Detectives. Number of students: 20 – 30. Space Requirements: Training room with chairs, tables, white boards and good source of power.</vt:lpstr>
      <vt:lpstr>Learning objectives. </vt:lpstr>
      <vt:lpstr>Evaluation Procedures: </vt:lpstr>
      <vt:lpstr> </vt:lpstr>
      <vt:lpstr> </vt:lpstr>
      <vt:lpstr> </vt:lpstr>
      <vt:lpstr>Introduction </vt:lpstr>
      <vt:lpstr>Presentation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tittle: Annual Training.</dc:title>
  <dc:creator>user</dc:creator>
  <cp:lastModifiedBy>ADM</cp:lastModifiedBy>
  <cp:revision>15</cp:revision>
  <dcterms:created xsi:type="dcterms:W3CDTF">2018-02-13T15:22:08Z</dcterms:created>
  <dcterms:modified xsi:type="dcterms:W3CDTF">2018-02-13T18:24:51Z</dcterms:modified>
</cp:coreProperties>
</file>